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8"/>
  </p:notes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5" r:id="rId24"/>
    <p:sldId id="286" r:id="rId25"/>
    <p:sldId id="287" r:id="rId26"/>
    <p:sldId id="289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298" r:id="rId35"/>
    <p:sldId id="299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BD93-6B89-F34A-8F49-5B099DAB4334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890B4-FEE4-934C-B8C6-A0A8D163F5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t-EE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t-E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t-E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t-EE" smtClean="0"/>
              <a:t>Click to edit Master text styles</a:t>
            </a:r>
          </a:p>
          <a:p>
            <a:pPr lvl="1" eaLnBrk="1" latinLnBrk="0" hangingPunct="1"/>
            <a:r>
              <a:rPr lang="et-EE" smtClean="0"/>
              <a:t>Second level</a:t>
            </a:r>
          </a:p>
          <a:p>
            <a:pPr lvl="2" eaLnBrk="1" latinLnBrk="0" hangingPunct="1"/>
            <a:r>
              <a:rPr lang="et-EE" smtClean="0"/>
              <a:t>Third level</a:t>
            </a:r>
          </a:p>
          <a:p>
            <a:pPr lvl="3" eaLnBrk="1" latinLnBrk="0" hangingPunct="1"/>
            <a:r>
              <a:rPr lang="et-EE" smtClean="0"/>
              <a:t>Fourth level</a:t>
            </a:r>
          </a:p>
          <a:p>
            <a:pPr lvl="4" eaLnBrk="1" latinLnBrk="0" hangingPunct="1"/>
            <a:r>
              <a:rPr lang="et-E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t-EE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t-EE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Click to edit Master text styles</a:t>
            </a:r>
          </a:p>
          <a:p>
            <a:pPr lvl="1" eaLnBrk="1" latinLnBrk="0" hangingPunct="1"/>
            <a:r>
              <a:rPr kumimoji="0" lang="et-EE" smtClean="0"/>
              <a:t>Second level</a:t>
            </a:r>
          </a:p>
          <a:p>
            <a:pPr lvl="2" eaLnBrk="1" latinLnBrk="0" hangingPunct="1"/>
            <a:r>
              <a:rPr kumimoji="0" lang="et-EE" smtClean="0"/>
              <a:t>Third level</a:t>
            </a:r>
          </a:p>
          <a:p>
            <a:pPr lvl="3" eaLnBrk="1" latinLnBrk="0" hangingPunct="1"/>
            <a:r>
              <a:rPr kumimoji="0" lang="et-EE" smtClean="0"/>
              <a:t>Fourth level</a:t>
            </a:r>
          </a:p>
          <a:p>
            <a:pPr lvl="4" eaLnBrk="1" latinLnBrk="0" hangingPunct="1"/>
            <a:r>
              <a:rPr kumimoji="0" lang="et-EE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F98C73-2F4A-DC4C-83C3-5E4F5FE34AA8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6A5639-ECA3-BA40-9C8A-03726C245B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Sparta jooksulaager 2014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Tempotreening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Tempotreeningu eesmärk on valmistada keha ette võistlustempoks, pulsisagedus 80-90 % </a:t>
            </a:r>
            <a:r>
              <a:rPr lang="et-EE" sz="2400" dirty="0" err="1" smtClean="0"/>
              <a:t>max</a:t>
            </a:r>
            <a:r>
              <a:rPr lang="et-EE" sz="2400" dirty="0" smtClean="0"/>
              <a:t> SLS-ist.</a:t>
            </a:r>
          </a:p>
          <a:p>
            <a:r>
              <a:rPr lang="et-EE" sz="2400" dirty="0" smtClean="0"/>
              <a:t>Tempojooksud on vajalikud võistluskiiruse potentsiaali realiseerimiseks</a:t>
            </a:r>
          </a:p>
          <a:p>
            <a:r>
              <a:rPr lang="et-EE" sz="2400" dirty="0" smtClean="0"/>
              <a:t>Tempojooksule peaks järgnema aeroobne (taastav) treening</a:t>
            </a:r>
          </a:p>
          <a:p>
            <a:r>
              <a:rPr lang="et-EE" sz="2400" dirty="0" smtClean="0"/>
              <a:t>Ühtlane tempojooks 6-12 km</a:t>
            </a:r>
          </a:p>
          <a:p>
            <a:r>
              <a:rPr lang="et-EE" sz="2400" dirty="0" smtClean="0"/>
              <a:t>Intervalljooks 6-10 x 1 km, 3-5 x 2 km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Pikk treening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dirty="0" smtClean="0"/>
              <a:t>Pika jooksu eesmärk on arendada aeroobset võimekust, organismi ainevahetuse ökonoomsust ja vastupidavust.</a:t>
            </a:r>
          </a:p>
          <a:p>
            <a:r>
              <a:rPr lang="et-EE" sz="2000" dirty="0" smtClean="0"/>
              <a:t>Pika jooksu rusikareeglid – aeroobne, mitte sagedamini kui kord nädalas, kaks korda pikem kui tavalisel treeningpäeval</a:t>
            </a:r>
          </a:p>
          <a:p>
            <a:r>
              <a:rPr lang="et-EE" sz="2000" dirty="0" smtClean="0"/>
              <a:t>Pika jooksu eesmärk on õpetada organismi vastu seisma väsimusele, treenides lihaste ja liigeste omavahelist koostööd ning õppida psühholoogiliselt kannatama pikka monotoonset pingutust. (R. Canova)</a:t>
            </a:r>
          </a:p>
          <a:p>
            <a:r>
              <a:rPr lang="et-EE" sz="2000" dirty="0" smtClean="0"/>
              <a:t>Kestus 2-2,5 h piires</a:t>
            </a:r>
          </a:p>
          <a:p>
            <a:r>
              <a:rPr lang="et-EE" sz="2000" dirty="0" smtClean="0"/>
              <a:t>Ühtlase tempoga jooks aeroobses tsoonis</a:t>
            </a:r>
          </a:p>
          <a:p>
            <a:r>
              <a:rPr lang="et-EE" sz="2000" dirty="0" smtClean="0"/>
              <a:t>Tõusva tempoga jooks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Koormuse tõstmise põhimõte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t-EE" dirty="0" smtClean="0"/>
              <a:t>Koormuse tõstmine peaks toimuma tsükliliselt</a:t>
            </a:r>
          </a:p>
          <a:p>
            <a:pPr marL="342900" lvl="1" indent="-342900"/>
            <a:r>
              <a:rPr lang="et-EE" dirty="0" smtClean="0"/>
              <a:t>Olav Karikosk 1983.a – “võistlustulemuste arengus on pikamaajooksus oluline osa treeningu mahul, aga veelgi olulisem on treeningu intensiivsus”</a:t>
            </a:r>
          </a:p>
          <a:p>
            <a:pPr marL="342900" lvl="1" indent="-342900"/>
            <a:r>
              <a:rPr lang="et-EE" dirty="0" smtClean="0"/>
              <a:t>Treeningumahu kasv aeroobse treeningu arvelt</a:t>
            </a:r>
            <a:endParaRPr lang="et-EE" sz="2400" dirty="0" smtClean="0"/>
          </a:p>
          <a:p>
            <a:r>
              <a:rPr lang="et-EE" sz="2400" dirty="0" smtClean="0"/>
              <a:t>Järjekord:</a:t>
            </a:r>
          </a:p>
          <a:p>
            <a:pPr lvl="1"/>
            <a:r>
              <a:rPr lang="et-EE" sz="1800" dirty="0" smtClean="0"/>
              <a:t>Suurendada treeningute arvu (sagedus)</a:t>
            </a:r>
          </a:p>
          <a:p>
            <a:pPr lvl="1"/>
            <a:r>
              <a:rPr lang="et-EE" sz="1800" dirty="0" smtClean="0"/>
              <a:t>Suurendada treeningute mahtu (pikem distants või ajaline kestus)</a:t>
            </a:r>
          </a:p>
          <a:p>
            <a:pPr lvl="1"/>
            <a:r>
              <a:rPr lang="et-EE" sz="1800" dirty="0" smtClean="0"/>
              <a:t>Suurendada intensiivsust</a:t>
            </a:r>
          </a:p>
          <a:p>
            <a:pPr lvl="1">
              <a:buNone/>
            </a:pPr>
            <a:endParaRPr lang="et-EE" sz="1800" dirty="0" smtClean="0"/>
          </a:p>
          <a:p>
            <a:pPr lvl="1">
              <a:buNone/>
            </a:pPr>
            <a:endParaRPr lang="et-EE" dirty="0" smtClean="0"/>
          </a:p>
          <a:p>
            <a:pPr lvl="1">
              <a:buNone/>
            </a:pPr>
            <a:endParaRPr lang="et-EE" sz="2400" dirty="0" smtClean="0"/>
          </a:p>
          <a:p>
            <a:pPr lvl="1">
              <a:buNone/>
            </a:pPr>
            <a:endParaRPr lang="et-EE" sz="2400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Jooksja jõutreening (lihastreening)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400" dirty="0" smtClean="0"/>
              <a:t>Lihastreening aasta ringi</a:t>
            </a:r>
          </a:p>
          <a:p>
            <a:r>
              <a:rPr lang="et-EE" sz="2400" dirty="0" smtClean="0"/>
              <a:t>Parandab nii sportlikku saavutusvõimet kui ka ennetab vigastusi</a:t>
            </a:r>
          </a:p>
          <a:p>
            <a:r>
              <a:rPr lang="et-EE" sz="2400" dirty="0" smtClean="0"/>
              <a:t>Suur osatähtsus õige kehaasendi säilitamisel, mis on aluseks lihaste elastsusenergia kasutamisel ja kiire jooksurütmi säilitamisel</a:t>
            </a:r>
          </a:p>
          <a:p>
            <a:r>
              <a:rPr lang="et-EE" sz="2400" dirty="0" smtClean="0"/>
              <a:t>Optimaalne on kaks treeningut nädalas</a:t>
            </a:r>
          </a:p>
          <a:p>
            <a:r>
              <a:rPr lang="et-EE" sz="2400" dirty="0" smtClean="0"/>
              <a:t>Jõuvastupidavus - 20-40 kordust, lühikesed pausid</a:t>
            </a:r>
          </a:p>
          <a:p>
            <a:r>
              <a:rPr lang="et-EE" sz="2400" dirty="0" smtClean="0"/>
              <a:t>Teha peale mõõduka koormusega treeningut</a:t>
            </a:r>
          </a:p>
          <a:p>
            <a:r>
              <a:rPr lang="et-EE" sz="2400" dirty="0" smtClean="0"/>
              <a:t>Lihastreeningu mõju langeb, kui samaaegselt teha suuremahulist vastupidavustreeningut</a:t>
            </a:r>
          </a:p>
          <a:p>
            <a:endParaRPr lang="et-EE" sz="2400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Jooksja jõutreening (lihastreening)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Lihasvastupidavus loob eelduse lävekiiruste suurendamiseks</a:t>
            </a:r>
          </a:p>
          <a:p>
            <a:r>
              <a:rPr lang="et-EE" sz="2400" dirty="0" smtClean="0"/>
              <a:t>Jooksuharjutused koordinatsiooni treeninguna mõjuvad hästi nii lihasjõule kui ka vastupidavusele</a:t>
            </a:r>
          </a:p>
          <a:p>
            <a:r>
              <a:rPr lang="et-EE" sz="2400" dirty="0" smtClean="0"/>
              <a:t>Mida pikem jooksudistants, seda rohkem suureneb aeglaste lihaskiudude jõupotentsiaali tähtsus</a:t>
            </a:r>
          </a:p>
          <a:p>
            <a:r>
              <a:rPr lang="et-EE" sz="2400" dirty="0" smtClean="0"/>
              <a:t>Lihastreeningu variandid:</a:t>
            </a:r>
          </a:p>
          <a:p>
            <a:pPr lvl="1"/>
            <a:r>
              <a:rPr lang="et-EE" sz="1800" dirty="0" smtClean="0"/>
              <a:t>Drillid ehk jooksja erialased harjutused</a:t>
            </a:r>
          </a:p>
          <a:p>
            <a:pPr lvl="1"/>
            <a:r>
              <a:rPr lang="et-EE" sz="1800" dirty="0" smtClean="0"/>
              <a:t>Spordiklubide rühmatreeningud</a:t>
            </a:r>
          </a:p>
          <a:p>
            <a:pPr lvl="1"/>
            <a:r>
              <a:rPr lang="et-EE" sz="1800" dirty="0" smtClean="0"/>
              <a:t>Ringtreening</a:t>
            </a:r>
          </a:p>
          <a:p>
            <a:pPr lvl="1"/>
            <a:endParaRPr lang="et-EE" sz="1800" dirty="0" smtClean="0"/>
          </a:p>
          <a:p>
            <a:pPr lvl="1">
              <a:buNone/>
            </a:pPr>
            <a:endParaRPr lang="et-E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Jooksuharjutused ehk </a:t>
            </a:r>
            <a:r>
              <a:rPr lang="et-EE" i="1" dirty="0" smtClean="0"/>
              <a:t>drillid</a:t>
            </a:r>
            <a:endParaRPr lang="et-EE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Praktika on kinnitanud jooksuharjutuste kasulikkust</a:t>
            </a:r>
          </a:p>
          <a:p>
            <a:r>
              <a:rPr lang="et-EE" sz="2400" dirty="0" smtClean="0"/>
              <a:t>Jooksjal on vaja kiiret, tugevat ja vastupidavat pöida</a:t>
            </a:r>
          </a:p>
          <a:p>
            <a:r>
              <a:rPr lang="et-EE" sz="2400" dirty="0" smtClean="0"/>
              <a:t>Koordinatsiooni paranemine</a:t>
            </a:r>
          </a:p>
          <a:p>
            <a:r>
              <a:rPr lang="et-EE" sz="2400" dirty="0" smtClean="0"/>
              <a:t>Tõstab ökonoomsust</a:t>
            </a:r>
          </a:p>
          <a:p>
            <a:r>
              <a:rPr lang="et-EE" sz="2400" dirty="0" smtClean="0"/>
              <a:t>Parandab lihaselastsust, lihajõudu ja lihasvastupidavust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Superkompensatsiooni reegel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Superkompensatsiooni seadus – tänu koormusest ületaastumisele on organismi saavutusvõime ja energiavarud teatud aja vältel kõrgemal tasemel kui enne koormuse algust</a:t>
            </a:r>
          </a:p>
          <a:p>
            <a:r>
              <a:rPr lang="et-EE" sz="2400" dirty="0" smtClean="0"/>
              <a:t>Treenitus paraneb, kui uus treening sooritada kõrgenenud töövõime seisundis</a:t>
            </a:r>
          </a:p>
          <a:p>
            <a:endParaRPr lang="et-EE" sz="2400" dirty="0" smtClean="0"/>
          </a:p>
          <a:p>
            <a:endParaRPr lang="et-EE" sz="2400" dirty="0" smtClean="0"/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Superkompensatsioon</a:t>
            </a:r>
            <a:endParaRPr lang="en-US" dirty="0"/>
          </a:p>
        </p:txBody>
      </p:sp>
      <p:pic>
        <p:nvPicPr>
          <p:cNvPr id="4" name="Content Placeholder 3" descr="diagram-14-300x28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8763" r="-4876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Taastumine treeningust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err="1" smtClean="0"/>
              <a:t>Christensen</a:t>
            </a:r>
            <a:r>
              <a:rPr lang="et-EE" dirty="0" smtClean="0"/>
              <a:t> (2008):</a:t>
            </a:r>
          </a:p>
          <a:p>
            <a:pPr lvl="1"/>
            <a:r>
              <a:rPr lang="et-EE" dirty="0" smtClean="0"/>
              <a:t>Tavaline pikk jooks, mõõdukas tempojooks 24 h</a:t>
            </a:r>
          </a:p>
          <a:p>
            <a:pPr lvl="1"/>
            <a:r>
              <a:rPr lang="et-EE" dirty="0" smtClean="0"/>
              <a:t>Pikk tempojooks, pikad lõigud, intervalljooksud 48 h</a:t>
            </a:r>
          </a:p>
          <a:p>
            <a:pPr lvl="1"/>
            <a:r>
              <a:rPr lang="et-EE" dirty="0" smtClean="0"/>
              <a:t>Intensiivsed, </a:t>
            </a:r>
            <a:r>
              <a:rPr lang="et-EE" dirty="0" err="1" smtClean="0"/>
              <a:t>glükolüütilised</a:t>
            </a:r>
            <a:r>
              <a:rPr lang="et-EE" dirty="0" smtClean="0"/>
              <a:t> intervalljooksud 72 h</a:t>
            </a:r>
          </a:p>
          <a:p>
            <a:pPr lvl="1"/>
            <a:r>
              <a:rPr lang="et-EE" dirty="0" smtClean="0"/>
              <a:t>Kiire pikk tempojooks 9-12 km 72 h</a:t>
            </a:r>
          </a:p>
          <a:p>
            <a:r>
              <a:rPr lang="et-EE" dirty="0" err="1" smtClean="0"/>
              <a:t>Geiger</a:t>
            </a:r>
            <a:r>
              <a:rPr lang="et-EE" dirty="0" smtClean="0"/>
              <a:t> (1992):</a:t>
            </a:r>
          </a:p>
          <a:p>
            <a:pPr lvl="1"/>
            <a:r>
              <a:rPr lang="et-EE" dirty="0" smtClean="0"/>
              <a:t>Ekstensiivne vastupidavustreening – 12 h</a:t>
            </a:r>
          </a:p>
          <a:p>
            <a:pPr lvl="1"/>
            <a:r>
              <a:rPr lang="et-EE" dirty="0" smtClean="0"/>
              <a:t>Intensiivne vastupidavustreening – 24 h</a:t>
            </a:r>
          </a:p>
          <a:p>
            <a:pPr lvl="1"/>
            <a:r>
              <a:rPr lang="et-EE" dirty="0" smtClean="0"/>
              <a:t>Jõuvastupidavuse treening – 24 h</a:t>
            </a:r>
          </a:p>
          <a:p>
            <a:pPr lvl="1"/>
            <a:r>
              <a:rPr lang="et-EE" dirty="0" smtClean="0"/>
              <a:t>Maksimaalse jõu arendamise treening – 36 h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Taastumine treeningust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Tugev kiirustreening – töövõime taastumise järjekord: aeroobsed, anaeroobsed ja kiirusvõimed</a:t>
            </a:r>
          </a:p>
          <a:p>
            <a:r>
              <a:rPr lang="et-EE" sz="2400" dirty="0" smtClean="0"/>
              <a:t>Anaeroobne treening – töövõime taastumise järjekord: aeroobne, kiirusomadused, anaeroobne võimekus</a:t>
            </a:r>
          </a:p>
          <a:p>
            <a:r>
              <a:rPr lang="et-EE" sz="2400" dirty="0" smtClean="0"/>
              <a:t>Järgmine treening suunata taastunud võimete arendamisele</a:t>
            </a:r>
          </a:p>
          <a:p>
            <a:r>
              <a:rPr lang="et-EE" sz="2400" dirty="0" smtClean="0"/>
              <a:t>Tugeva pingutuse (võistlus) järgselt kulub lihasjäikusest taastumiseks kuni nädal</a:t>
            </a:r>
          </a:p>
          <a:p>
            <a:r>
              <a:rPr lang="et-EE" sz="2400" dirty="0" smtClean="0"/>
              <a:t>Sidekoe (sidemed, kõõlused) jäikusest taastumiseks kulub veelgi kauem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Vastupidavus </a:t>
            </a:r>
            <a:r>
              <a:rPr lang="et-EE" sz="2400" dirty="0" smtClean="0"/>
              <a:t>– võime “kesta” (valitud kiirusega) kauem</a:t>
            </a:r>
            <a:endParaRPr lang="en-US" sz="2400" dirty="0" smtClean="0"/>
          </a:p>
          <a:p>
            <a:r>
              <a:rPr lang="en-US" sz="2400" dirty="0" smtClean="0"/>
              <a:t>Maksimaalne kasu vähima </a:t>
            </a:r>
            <a:r>
              <a:rPr lang="en-US" sz="2400" dirty="0" err="1" smtClean="0"/>
              <a:t>võimaliku</a:t>
            </a:r>
            <a:r>
              <a:rPr lang="en-US" sz="2400" dirty="0" smtClean="0"/>
              <a:t> </a:t>
            </a:r>
            <a:r>
              <a:rPr lang="en-US" sz="2400" dirty="0" err="1" smtClean="0"/>
              <a:t>tööga</a:t>
            </a:r>
            <a:endParaRPr lang="et-EE" sz="2400" dirty="0" smtClean="0"/>
          </a:p>
          <a:p>
            <a:r>
              <a:rPr lang="et-EE" sz="2400" dirty="0" smtClean="0"/>
              <a:t>Treeni targemalt, mitte tugevamini!</a:t>
            </a:r>
          </a:p>
          <a:p>
            <a:r>
              <a:rPr lang="et-EE" sz="2400" dirty="0" smtClean="0"/>
              <a:t>(Võimete) t</a:t>
            </a:r>
            <a:r>
              <a:rPr lang="et-EE" sz="2400" dirty="0" smtClean="0"/>
              <a:t>ippu </a:t>
            </a:r>
            <a:r>
              <a:rPr lang="et-EE" sz="2400" dirty="0" smtClean="0"/>
              <a:t>jõudmiseks ei ole otseteed, see on võrreldav mäkke ronimisega, sammhaaval</a:t>
            </a:r>
          </a:p>
          <a:p>
            <a:r>
              <a:rPr lang="et-EE" sz="2400" dirty="0" smtClean="0"/>
              <a:t>(Võimete) tippu </a:t>
            </a:r>
            <a:r>
              <a:rPr lang="et-EE" sz="2400" dirty="0" smtClean="0"/>
              <a:t>jõudmiseks on kõige tähtsam baasi loomine, võrreldav maja vundamendi ehitusega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Taastumine treeningust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Oluline ei ole palju treenida, vaid efektiivselt. Selleks ei ole õige treenida taastumise arvelt</a:t>
            </a:r>
          </a:p>
          <a:p>
            <a:r>
              <a:rPr lang="et-EE" sz="2400" dirty="0" smtClean="0"/>
              <a:t>Organismil on isetaastumise võime ja taastumisvahendite ülemäärasel kasutamisel väheneb see võime</a:t>
            </a:r>
          </a:p>
          <a:p>
            <a:r>
              <a:rPr lang="et-EE" sz="2400" dirty="0" smtClean="0"/>
              <a:t>Taastumisprotseduurid on lisakoormus organismile, ei ole sobiv kasutada tugevaid protseduure nagu massaaž tugeval treeningpäeval</a:t>
            </a:r>
          </a:p>
          <a:p>
            <a:r>
              <a:rPr lang="et-EE" sz="2400" dirty="0" smtClean="0"/>
              <a:t>Leia endale kasutoovad taastumisprotseduurid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Treening ja puhkus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Treeningtegevus peab olema süstemaatiline, küllaldase mahu ja intensiivsusega</a:t>
            </a:r>
          </a:p>
          <a:p>
            <a:r>
              <a:rPr lang="et-EE" sz="2400" dirty="0" smtClean="0"/>
              <a:t>Treeningu ja puhkuse õige vahekord, mõlemad on võrdse tähtsusega</a:t>
            </a:r>
          </a:p>
          <a:p>
            <a:r>
              <a:rPr lang="et-EE" sz="2400" dirty="0" smtClean="0"/>
              <a:t>Ülekoormus viib vigastuste ja haigusteni</a:t>
            </a:r>
          </a:p>
          <a:p>
            <a:r>
              <a:rPr lang="et-EE" sz="2400" dirty="0" smtClean="0"/>
              <a:t>Puhkepäevad on energia kogumiseks, mitte kulutamiseks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Kasulik treeningtsoon </a:t>
            </a:r>
            <a:r>
              <a:rPr lang="et-EE" i="1" dirty="0" smtClean="0"/>
              <a:t>vs</a:t>
            </a:r>
            <a:r>
              <a:rPr lang="et-EE" dirty="0" smtClean="0"/>
              <a:t> ebaefektiivne tsoon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Aeroobset vastupidavust on kõige efektiivsem treenida aeroobse lävekiiruse lähedase intensiivsusega</a:t>
            </a:r>
          </a:p>
          <a:p>
            <a:r>
              <a:rPr lang="et-EE" sz="2400" dirty="0" smtClean="0"/>
              <a:t>Anaeroobset vastupidavust on kõige efektiivsem treenida anaeroobse lävekiiruse lähedase intensiivsusega</a:t>
            </a:r>
          </a:p>
          <a:p>
            <a:r>
              <a:rPr lang="et-EE" sz="2400" dirty="0" smtClean="0"/>
              <a:t>Ebaefektiivne tsoon – intensiivsus, mille juures mõjutatakse vähe kas aeroobseid või anaeroobseid energiatootmise mehhanisme</a:t>
            </a:r>
          </a:p>
          <a:p>
            <a:r>
              <a:rPr lang="et-EE" sz="2400" dirty="0" smtClean="0"/>
              <a:t>Treenitud sportlasel jooksmine kiirusel 25-30% allapoole aeroobset läve ei arenda vastupidavust, vaid on taastav treening (R. Canova)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Teaduslikult tõestatud väited (F. Horwill)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Mõned treeninguvabad päevad ei mõjuta negatiivselt vastupidavust.</a:t>
            </a:r>
          </a:p>
          <a:p>
            <a:r>
              <a:rPr lang="et-EE" sz="2400" dirty="0" smtClean="0"/>
              <a:t>Lühiajalisel (kuni 3 kuud) treeningumahu vähenemisel ei lange treenitus.</a:t>
            </a:r>
          </a:p>
          <a:p>
            <a:r>
              <a:rPr lang="et-EE" sz="2400" dirty="0" smtClean="0"/>
              <a:t>Hea treenituse hoidmisel on võti treeningu intensiivsuse säilitamine.</a:t>
            </a:r>
          </a:p>
          <a:p>
            <a:r>
              <a:rPr lang="et-EE" sz="2400" dirty="0" smtClean="0"/>
              <a:t>Treeningu mõju ilmneb ca 14 päeva pärast.</a:t>
            </a:r>
          </a:p>
          <a:p>
            <a:r>
              <a:rPr lang="et-EE" sz="2400" dirty="0" smtClean="0"/>
              <a:t>Selleks, et organismis toimuksid füsioloogilised muutused paremuse poole, võtab aega ca 12 nädalat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Soovitused harrastusjooksjale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3992563"/>
          </a:xfrm>
        </p:spPr>
        <p:txBody>
          <a:bodyPr/>
          <a:lstStyle/>
          <a:p>
            <a:r>
              <a:rPr lang="et-EE" sz="2000" dirty="0" smtClean="0"/>
              <a:t>Treeningud vähemalt 3-4 korda nädalas</a:t>
            </a:r>
          </a:p>
          <a:p>
            <a:r>
              <a:rPr lang="et-EE" sz="2000" dirty="0" smtClean="0"/>
              <a:t>Tugevale treeningule peaks järgnema 2-3 päeva kergemaid, taastava iseloomuga treeninguid</a:t>
            </a:r>
          </a:p>
          <a:p>
            <a:r>
              <a:rPr lang="et-EE" sz="2000" dirty="0" smtClean="0"/>
              <a:t>Koormuse lainelisus – koormus ja taastumine vahelduvad</a:t>
            </a:r>
          </a:p>
          <a:p>
            <a:r>
              <a:rPr lang="et-EE" sz="2000" dirty="0" smtClean="0"/>
              <a:t>Koormusi suurendada järk-järgult vastavalt organismi kohanemisele</a:t>
            </a:r>
          </a:p>
          <a:p>
            <a:r>
              <a:rPr lang="et-EE" sz="2000" dirty="0" smtClean="0"/>
              <a:t>Oluline on koormuse toime organismile, mitte edasiliikumise kiirus.</a:t>
            </a:r>
          </a:p>
          <a:p>
            <a:r>
              <a:rPr lang="et-EE" sz="2000" dirty="0" smtClean="0"/>
              <a:t>Rasketes oludes jälgi pulsisagedust, mitte km läbimise kiirust</a:t>
            </a:r>
          </a:p>
          <a:p>
            <a:r>
              <a:rPr lang="et-EE" sz="2000" dirty="0" smtClean="0"/>
              <a:t>Sama pikkuse ja tempoga joostes toimub organismi kohandumine koormusega ja seisak arengus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Soovitused maratoniks valmistujale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Maraton nõuab head aeroobset vastupidavust ja anaeroobset lävekiirust, kasutades suurt treeningmahtu</a:t>
            </a:r>
          </a:p>
          <a:p>
            <a:r>
              <a:rPr lang="et-EE" sz="2400" dirty="0" smtClean="0"/>
              <a:t>Soovitav treenida min 4-5 korda nädalas, maht min 40-50 km</a:t>
            </a:r>
          </a:p>
          <a:p>
            <a:r>
              <a:rPr lang="et-EE" sz="2400" dirty="0" smtClean="0"/>
              <a:t>Ettevalmistaval perioodil  maksimaalselt üks lühemate ja üks pikemate lõikude treening</a:t>
            </a:r>
          </a:p>
          <a:p>
            <a:r>
              <a:rPr lang="et-EE" sz="2400" dirty="0" smtClean="0"/>
              <a:t>Viimasel kahel nädalal enne maratoni mahu ja intensiivsuse vähendamine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Ideaalne treeningnädal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Treeningud 5-6 päeval nädalas, millest</a:t>
            </a:r>
          </a:p>
          <a:p>
            <a:pPr lvl="1"/>
            <a:r>
              <a:rPr lang="et-EE" sz="1800" dirty="0" smtClean="0"/>
              <a:t>Pikk jooks</a:t>
            </a:r>
          </a:p>
          <a:p>
            <a:pPr lvl="1"/>
            <a:r>
              <a:rPr lang="et-EE" sz="1800" dirty="0" smtClean="0"/>
              <a:t>Tempotreening võistluskiiruse arendamiseks</a:t>
            </a:r>
          </a:p>
          <a:p>
            <a:pPr lvl="1"/>
            <a:r>
              <a:rPr lang="et-EE" sz="1800" dirty="0" smtClean="0"/>
              <a:t>Kord nädalas jooksu- ja kiirusharjutuste kompleks</a:t>
            </a:r>
          </a:p>
          <a:p>
            <a:pPr lvl="1"/>
            <a:r>
              <a:rPr lang="et-EE" sz="1800" dirty="0" smtClean="0"/>
              <a:t>Kord nädalas lihastreening</a:t>
            </a:r>
          </a:p>
          <a:p>
            <a:pPr lvl="1"/>
            <a:r>
              <a:rPr lang="et-EE" sz="1800" dirty="0" smtClean="0"/>
              <a:t>Ülejäänud treeningud aeroobse ja taastava iseloomuga</a:t>
            </a:r>
            <a:endParaRPr lang="et-E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VDOT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J</a:t>
            </a:r>
            <a:r>
              <a:rPr lang="et-EE" sz="2400" dirty="0" err="1" smtClean="0"/>
              <a:t>ack</a:t>
            </a:r>
            <a:r>
              <a:rPr lang="et-EE" sz="2400" dirty="0" smtClean="0"/>
              <a:t> </a:t>
            </a:r>
            <a:r>
              <a:rPr lang="et-EE" sz="2400" dirty="0" err="1" smtClean="0"/>
              <a:t>Danielsi</a:t>
            </a:r>
            <a:r>
              <a:rPr lang="et-EE" sz="2400" dirty="0" smtClean="0"/>
              <a:t> j</a:t>
            </a:r>
            <a:r>
              <a:rPr lang="en-US" sz="2400" dirty="0" err="1" smtClean="0"/>
              <a:t>ooksuvõimekuse</a:t>
            </a:r>
            <a:r>
              <a:rPr lang="en-US" sz="2400" dirty="0" smtClean="0"/>
              <a:t> </a:t>
            </a:r>
            <a:r>
              <a:rPr lang="en-US" sz="2400" dirty="0" err="1"/>
              <a:t>mudel</a:t>
            </a:r>
            <a:endParaRPr lang="en-US" sz="2400" dirty="0"/>
          </a:p>
          <a:p>
            <a:r>
              <a:rPr lang="en-US" sz="2400" dirty="0"/>
              <a:t>VDOT </a:t>
            </a:r>
            <a:r>
              <a:rPr lang="en-US" sz="2400" dirty="0" err="1"/>
              <a:t>tabeli</a:t>
            </a:r>
            <a:r>
              <a:rPr lang="en-US" sz="2400" dirty="0"/>
              <a:t> </a:t>
            </a:r>
            <a:r>
              <a:rPr lang="en-US" sz="2400" dirty="0" err="1"/>
              <a:t>kaudu</a:t>
            </a:r>
            <a:r>
              <a:rPr lang="en-US" sz="2400" dirty="0"/>
              <a:t> on </a:t>
            </a:r>
            <a:r>
              <a:rPr lang="en-US" sz="2400" dirty="0" err="1"/>
              <a:t>võimalik</a:t>
            </a:r>
            <a:r>
              <a:rPr lang="en-US" sz="2400" dirty="0"/>
              <a:t> </a:t>
            </a:r>
            <a:r>
              <a:rPr lang="en-US" sz="2400" dirty="0" err="1"/>
              <a:t>prognoosida</a:t>
            </a:r>
            <a:r>
              <a:rPr lang="en-US" sz="2400" dirty="0"/>
              <a:t> </a:t>
            </a:r>
            <a:r>
              <a:rPr lang="en-US" sz="2400" dirty="0" err="1"/>
              <a:t>tulemusi</a:t>
            </a:r>
            <a:r>
              <a:rPr lang="en-US" sz="2400" dirty="0"/>
              <a:t> </a:t>
            </a:r>
            <a:r>
              <a:rPr lang="en-US" sz="2400" dirty="0" err="1"/>
              <a:t>erinevatel</a:t>
            </a:r>
            <a:r>
              <a:rPr lang="en-US" sz="2400" dirty="0"/>
              <a:t> </a:t>
            </a:r>
            <a:r>
              <a:rPr lang="en-US" sz="2400" dirty="0" err="1"/>
              <a:t>jooksudistantsidel</a:t>
            </a:r>
            <a:endParaRPr lang="en-US" sz="2400" dirty="0"/>
          </a:p>
          <a:p>
            <a:r>
              <a:rPr lang="en-US" sz="2400" dirty="0"/>
              <a:t>VDOT </a:t>
            </a:r>
            <a:r>
              <a:rPr lang="en-US" sz="2400" dirty="0" err="1"/>
              <a:t>väärtus</a:t>
            </a:r>
            <a:r>
              <a:rPr lang="en-US" sz="2400" dirty="0"/>
              <a:t> </a:t>
            </a:r>
            <a:r>
              <a:rPr lang="en-US" sz="2400" dirty="0" err="1"/>
              <a:t>näitab</a:t>
            </a:r>
            <a:r>
              <a:rPr lang="en-US" sz="2400" dirty="0"/>
              <a:t> </a:t>
            </a:r>
            <a:r>
              <a:rPr lang="en-US" sz="2400" dirty="0" err="1"/>
              <a:t>treeningtempo</a:t>
            </a:r>
            <a:r>
              <a:rPr lang="en-US" sz="2400" dirty="0"/>
              <a:t> </a:t>
            </a:r>
            <a:r>
              <a:rPr lang="en-US" sz="2400" dirty="0" err="1"/>
              <a:t>erineval</a:t>
            </a:r>
            <a:r>
              <a:rPr lang="en-US" sz="2400" dirty="0"/>
              <a:t> </a:t>
            </a:r>
            <a:r>
              <a:rPr lang="en-US" sz="2400" dirty="0" err="1"/>
              <a:t>treeningu</a:t>
            </a:r>
            <a:r>
              <a:rPr lang="en-US" sz="2400" dirty="0"/>
              <a:t> </a:t>
            </a:r>
            <a:r>
              <a:rPr lang="en-US" sz="2400" dirty="0" err="1"/>
              <a:t>intensiivsusel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VDOT &amp; treeningu intensiivsus 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305803" cy="3969383"/>
        </p:xfrm>
        <a:graphic>
          <a:graphicData uri="http://schemas.openxmlformats.org/drawingml/2006/table">
            <a:tbl>
              <a:tblPr/>
              <a:tblGrid>
                <a:gridCol w="923144"/>
                <a:gridCol w="921898"/>
                <a:gridCol w="923143"/>
                <a:gridCol w="921898"/>
                <a:gridCol w="923144"/>
                <a:gridCol w="923144"/>
                <a:gridCol w="923144"/>
                <a:gridCol w="923144"/>
                <a:gridCol w="923144"/>
              </a:tblGrid>
              <a:tr h="6547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Väärtus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10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21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42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1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T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200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47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63.46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2:21.04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4:49.17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7.52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6.51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6.24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142”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(200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67”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52.17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1:55.55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3:59.35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6.35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5.41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5.19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54”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50.03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1:50.59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3:49.45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6.19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5.06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4.42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52”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45.16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1:40.20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3:28.26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5.46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4.38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4.16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47”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41.21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1.31.35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3:10.49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5.18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4.31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4.15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3.55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43”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38.42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1:25.40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2:58.47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4.59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4.14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3.41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40”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35.22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1:18.09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2:43.25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4.35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3.52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3.40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3.23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37”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9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32.11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1:11.00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2:28.40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4.11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3.31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3.21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3.05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33”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VDOT &amp; treeningu intensiivsus II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57700"/>
        </p:xfrm>
        <a:graphic>
          <a:graphicData uri="http://schemas.openxmlformats.org/drawingml/2006/table">
            <a:tbl>
              <a:tblPr/>
              <a:tblGrid>
                <a:gridCol w="1176338"/>
                <a:gridCol w="1174750"/>
                <a:gridCol w="1176337"/>
                <a:gridCol w="1174750"/>
                <a:gridCol w="1176338"/>
                <a:gridCol w="1174750"/>
                <a:gridCol w="11763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VDOT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1500 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3000 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5000 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10 km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½ 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9.33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16.34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34.23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1:15.57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2:38.54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8.34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14.55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31.00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1:08.21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2:23.10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3.52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8.16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14.23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29.55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1:05.54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2:18.05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78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3.38,8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7.48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13.35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28.17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1:02.15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2:10.27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79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3.36,5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7.43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13.26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27.59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1:01.34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2:09.02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t-E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VDOT</a:t>
                      </a:r>
                      <a:endParaRPr kumimoji="0" lang="et-E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 pace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M pace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T pace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I pace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 pace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D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4.27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3.46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3.34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79’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’/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3.17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36’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’/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73’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4.02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3.23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3.14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71’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/2.59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32’’/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65’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3.54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3.16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69’’/2.53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31’’/62’’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78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3.42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3.05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2.58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65’’/2.44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29’’/59’’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79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3.40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3.03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2.56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64’’/2.42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28’’/58’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t-E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400" dirty="0" smtClean="0"/>
              <a:t>Kõik inimesed on geneetiliselt unikaalsed ja reageerivad samale treeningule erinevalt.</a:t>
            </a:r>
          </a:p>
          <a:p>
            <a:r>
              <a:rPr lang="et-EE" sz="2400" dirty="0" smtClean="0"/>
              <a:t>Treeningu eesmärk on sobiva koormuse leidmine, millele organism reageeriks kõige efektiivsemalt, mis aitaks realiseerida võimed.</a:t>
            </a:r>
          </a:p>
          <a:p>
            <a:r>
              <a:rPr lang="et-EE" sz="2400" dirty="0" smtClean="0"/>
              <a:t>Treeningu eesmärk on aeroobse ja anaeroobse läve kiiruste (ka maksimaalse hapnikutarbimise taseme) tõstmine.</a:t>
            </a:r>
          </a:p>
          <a:p>
            <a:r>
              <a:rPr lang="et-EE" sz="2400" dirty="0" smtClean="0"/>
              <a:t>Treeningu eesmärk on suurendada rasvhapete osa energiatootmises ja säilitada rohkem piiratud </a:t>
            </a:r>
            <a:r>
              <a:rPr lang="et-EE" sz="2400" dirty="0" err="1" smtClean="0"/>
              <a:t>glükogeenivarusid</a:t>
            </a:r>
            <a:r>
              <a:rPr lang="et-EE" sz="2400" dirty="0" smtClean="0"/>
              <a:t>.</a:t>
            </a:r>
          </a:p>
          <a:p>
            <a:r>
              <a:rPr lang="et-EE" sz="2400" dirty="0" smtClean="0"/>
              <a:t> 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Minu soovitused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Treening olgu huvitav ja mitmekülgne</a:t>
            </a:r>
          </a:p>
          <a:p>
            <a:r>
              <a:rPr lang="et-EE" sz="2400" dirty="0" smtClean="0"/>
              <a:t>Jookse maastikul ja soovitavalt pehmel pinnasel</a:t>
            </a:r>
          </a:p>
          <a:p>
            <a:r>
              <a:rPr lang="et-EE" sz="2400" dirty="0" smtClean="0"/>
              <a:t>ÜKE ja jooksu-hüppeharjutuste tähtsus</a:t>
            </a:r>
          </a:p>
          <a:p>
            <a:r>
              <a:rPr lang="et-EE" sz="2400" dirty="0" smtClean="0"/>
              <a:t>Kasuta ümbritsevat keskkonda (suvel jooks vees, talvel jooks lumes, pehmes liivas jooks, mäkkejooks)</a:t>
            </a:r>
          </a:p>
          <a:p>
            <a:r>
              <a:rPr lang="et-EE" sz="2400" dirty="0" smtClean="0"/>
              <a:t>Ära karda raskeid trenne ja peale rasket trenni puhata</a:t>
            </a:r>
          </a:p>
          <a:p>
            <a:r>
              <a:rPr lang="et-EE" sz="2400" dirty="0" smtClean="0"/>
              <a:t>Ära tõsta samaaegselt erinevaid koormusi (maht, kiirus jne)</a:t>
            </a:r>
          </a:p>
          <a:p>
            <a:r>
              <a:rPr lang="et-EE" sz="2400" dirty="0" smtClean="0"/>
              <a:t>Jälgi, et treeningud ei muutuks ühekülgseks ega kulutavaks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Kuidas treeningud muuta huvitavamaks?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Leia jooksukaaslane</a:t>
            </a:r>
          </a:p>
          <a:p>
            <a:r>
              <a:rPr lang="et-EE" sz="2400" dirty="0" smtClean="0"/>
              <a:t>Muuda jooksuringi</a:t>
            </a:r>
          </a:p>
          <a:p>
            <a:r>
              <a:rPr lang="et-EE" sz="2400" dirty="0" smtClean="0"/>
              <a:t>Kasuta erinevaid pinnaseid ja maastikke</a:t>
            </a:r>
          </a:p>
          <a:p>
            <a:r>
              <a:rPr lang="et-EE" sz="2400" dirty="0" smtClean="0"/>
              <a:t>Jookse erineva intensiivsusega</a:t>
            </a:r>
          </a:p>
          <a:p>
            <a:r>
              <a:rPr lang="et-EE" sz="2400" dirty="0" smtClean="0"/>
              <a:t>Katseta ja proovi eri treeninguid</a:t>
            </a:r>
          </a:p>
          <a:p>
            <a:r>
              <a:rPr lang="et-EE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Treeningute planeerimine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Püstitage reaalsed ja saavutatavad eesmärgid</a:t>
            </a:r>
          </a:p>
          <a:p>
            <a:r>
              <a:rPr lang="et-EE" sz="2400" dirty="0" smtClean="0"/>
              <a:t>Arvestage enda individuaalsust (mis sobib ühele, ei pruugi sobida teisele)</a:t>
            </a:r>
          </a:p>
          <a:p>
            <a:r>
              <a:rPr lang="et-EE" sz="2400" dirty="0" smtClean="0"/>
              <a:t>Olge paindlikud</a:t>
            </a:r>
          </a:p>
          <a:p>
            <a:r>
              <a:rPr lang="et-EE" sz="2400" dirty="0" smtClean="0"/>
              <a:t>Ärge kartke tugevalt treenida ja korralikult puhata (raske-kerge põhimõte)</a:t>
            </a:r>
          </a:p>
          <a:p>
            <a:r>
              <a:rPr lang="et-EE" sz="2400" dirty="0" smtClean="0"/>
              <a:t>Parem olla alatreenitud kui ületreenitud</a:t>
            </a:r>
          </a:p>
          <a:p>
            <a:r>
              <a:rPr lang="et-EE" sz="2400" dirty="0" smtClean="0"/>
              <a:t>Muutke treeningud mitmekülgseks ja huvitavaks</a:t>
            </a:r>
          </a:p>
          <a:p>
            <a:r>
              <a:rPr lang="et-EE" sz="2400" dirty="0" smtClean="0"/>
              <a:t>Jälgige toitumist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Kaupo Sasmini treeningnädal märts 2014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 smtClean="0"/>
              <a:t>Pikad lõigud (3-5 km) M tempoga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Lühemad lõigud (1-2 km) PM ja 10 km tempoga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Pikk jooks 30-35 km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Aeroobne jooks + lühikesed mäkkejooksud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Aeroobne jooks + lühikesed rütmijooksud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Nädalas 12 treeningut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Tulemus?</a:t>
            </a:r>
          </a:p>
          <a:p>
            <a:pPr>
              <a:lnSpc>
                <a:spcPct val="90000"/>
              </a:lnSpc>
            </a:pPr>
            <a:endParaRPr lang="et-E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Parim treening on võistlus!</a:t>
            </a:r>
            <a:endParaRPr lang="et-EE" dirty="0"/>
          </a:p>
        </p:txBody>
      </p:sp>
      <p:pic>
        <p:nvPicPr>
          <p:cNvPr id="6" name="Content Placeholder 5" descr="DBBEDB905CEA98EB56FA614BCD9E20D0EEC1964971A82D5BE22943DE0A056AB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9118" r="-9118"/>
          <a:stretch>
            <a:fillRect/>
          </a:stretch>
        </p:blipFill>
        <p:spPr/>
      </p:pic>
      <p:sp>
        <p:nvSpPr>
          <p:cNvPr id="7" name="TextBox 6"/>
          <p:cNvSpPr txBox="1"/>
          <p:nvPr/>
        </p:nvSpPr>
        <p:spPr>
          <a:xfrm>
            <a:off x="1066800" y="5791200"/>
            <a:ext cx="2938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Foto</a:t>
            </a:r>
            <a:r>
              <a:rPr lang="en-US" sz="1200" dirty="0" smtClean="0"/>
              <a:t>: </a:t>
            </a:r>
            <a:r>
              <a:rPr lang="en-US" sz="1200" dirty="0" err="1" smtClean="0"/>
              <a:t>Postimees/Scanpix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Distants ei tapa, tapab tempo!</a:t>
            </a:r>
            <a:endParaRPr lang="et-EE" dirty="0"/>
          </a:p>
        </p:txBody>
      </p:sp>
      <p:pic>
        <p:nvPicPr>
          <p:cNvPr id="10" name="Content Placeholder 9" descr="Mo-Farah-0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3040" r="-13040"/>
          <a:stretch>
            <a:fillRect/>
          </a:stretch>
        </p:blipFill>
        <p:spPr/>
      </p:pic>
      <p:sp>
        <p:nvSpPr>
          <p:cNvPr id="11" name="TextBox 10"/>
          <p:cNvSpPr txBox="1"/>
          <p:nvPr/>
        </p:nvSpPr>
        <p:spPr>
          <a:xfrm flipH="1">
            <a:off x="1371600" y="5715000"/>
            <a:ext cx="3240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Foto</a:t>
            </a:r>
            <a:r>
              <a:rPr lang="en-US" sz="1200" dirty="0" smtClean="0"/>
              <a:t>: Rich Schultz/Getty Images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Tänan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Küsimused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Mõisted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u="sng" dirty="0" smtClean="0"/>
              <a:t>Aeroobne lävi</a:t>
            </a:r>
            <a:r>
              <a:rPr lang="et-EE" sz="2400" dirty="0" smtClean="0"/>
              <a:t> – suurim töö intensiivsus, millega treenides arendatakse põhiliselt rasvaainevahetust, baasvastupidavuse aluseks, </a:t>
            </a:r>
            <a:r>
              <a:rPr lang="et-EE" sz="2400" dirty="0" err="1" smtClean="0"/>
              <a:t>laktaadi</a:t>
            </a:r>
            <a:r>
              <a:rPr lang="et-EE" sz="2400" dirty="0" smtClean="0"/>
              <a:t> tase  ca 2 </a:t>
            </a:r>
            <a:r>
              <a:rPr lang="et-EE" sz="2400" dirty="0" err="1" smtClean="0"/>
              <a:t>mmol/l</a:t>
            </a:r>
            <a:endParaRPr lang="et-EE" sz="2400" dirty="0" smtClean="0"/>
          </a:p>
          <a:p>
            <a:r>
              <a:rPr lang="et-EE" sz="2400" u="sng" dirty="0" smtClean="0"/>
              <a:t>Anaeroobne lävi</a:t>
            </a:r>
            <a:r>
              <a:rPr lang="et-EE" sz="2400" dirty="0" smtClean="0"/>
              <a:t> – suurim töö intensiivsus, millega on võimalik treenida aeroobseid protsesse ning mida ületades hakkab lihastes järsult kuhjuma </a:t>
            </a:r>
            <a:r>
              <a:rPr lang="et-EE" sz="2400" dirty="0" err="1" smtClean="0"/>
              <a:t>laktaati</a:t>
            </a:r>
            <a:r>
              <a:rPr lang="et-EE" sz="2400" dirty="0" smtClean="0"/>
              <a:t> ehk piimhapet, mis põhjustab lihaste kiire väsimuse, </a:t>
            </a:r>
            <a:r>
              <a:rPr lang="et-EE" sz="2400" dirty="0" err="1" smtClean="0"/>
              <a:t>laktaadi</a:t>
            </a:r>
            <a:r>
              <a:rPr lang="et-EE" sz="2400" dirty="0" smtClean="0"/>
              <a:t> tase ca 4 </a:t>
            </a:r>
            <a:r>
              <a:rPr lang="et-EE" sz="2400" dirty="0" err="1" smtClean="0"/>
              <a:t>mmol/l</a:t>
            </a:r>
            <a:endParaRPr lang="et-EE" sz="2400" dirty="0" smtClean="0"/>
          </a:p>
          <a:p>
            <a:r>
              <a:rPr lang="et-EE" sz="2400" u="sng" dirty="0" smtClean="0"/>
              <a:t>Maksimaalne hapnikutarbimine</a:t>
            </a:r>
            <a:r>
              <a:rPr lang="et-EE" sz="2400" dirty="0" smtClean="0"/>
              <a:t> – suurim hapnikuhulk, mida organism suudab pingelise lihastöö ajal kasutada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Aeroobne</a:t>
            </a:r>
            <a:r>
              <a:rPr lang="en-US" dirty="0" smtClean="0"/>
              <a:t> </a:t>
            </a:r>
            <a:r>
              <a:rPr lang="en-US" dirty="0" err="1" smtClean="0"/>
              <a:t>võimekus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vastupidavus</a:t>
            </a:r>
            <a:r>
              <a:rPr lang="en-US" dirty="0" smtClean="0"/>
              <a:t> (</a:t>
            </a:r>
            <a:r>
              <a:rPr lang="en-US" dirty="0" err="1" smtClean="0"/>
              <a:t>R.Canova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Aeroobne</a:t>
            </a:r>
            <a:r>
              <a:rPr lang="en-US" sz="2400" dirty="0" smtClean="0"/>
              <a:t> </a:t>
            </a:r>
            <a:r>
              <a:rPr lang="en-US" sz="2400" dirty="0" err="1" smtClean="0"/>
              <a:t>võimekus</a:t>
            </a:r>
            <a:r>
              <a:rPr lang="en-US" sz="2400" dirty="0" smtClean="0"/>
              <a:t> (</a:t>
            </a:r>
            <a:r>
              <a:rPr lang="en-US" sz="2400" dirty="0" err="1" smtClean="0"/>
              <a:t>võimsus</a:t>
            </a:r>
            <a:r>
              <a:rPr lang="en-US" sz="2400" dirty="0" smtClean="0"/>
              <a:t>) – </a:t>
            </a:r>
            <a:r>
              <a:rPr lang="en-US" sz="2400" dirty="0" err="1" smtClean="0"/>
              <a:t>määrab</a:t>
            </a:r>
            <a:r>
              <a:rPr lang="en-US" sz="2400" dirty="0" smtClean="0"/>
              <a:t> </a:t>
            </a:r>
            <a:r>
              <a:rPr lang="en-US" sz="2400" dirty="0" err="1" smtClean="0"/>
              <a:t>maratoni</a:t>
            </a:r>
            <a:r>
              <a:rPr lang="en-US" sz="2400" dirty="0" smtClean="0"/>
              <a:t> </a:t>
            </a:r>
            <a:r>
              <a:rPr lang="en-US" sz="2400" dirty="0" err="1" smtClean="0"/>
              <a:t>jooksukiiruse</a:t>
            </a:r>
            <a:r>
              <a:rPr lang="en-US" sz="2400" dirty="0" smtClean="0"/>
              <a:t> </a:t>
            </a:r>
            <a:r>
              <a:rPr lang="en-US" sz="2400" dirty="0" err="1" smtClean="0"/>
              <a:t>ja</a:t>
            </a:r>
            <a:r>
              <a:rPr lang="en-US" sz="2400" dirty="0" smtClean="0"/>
              <a:t> </a:t>
            </a:r>
            <a:r>
              <a:rPr lang="en-US" sz="2400" dirty="0" err="1" smtClean="0"/>
              <a:t>selle</a:t>
            </a:r>
            <a:r>
              <a:rPr lang="en-US" sz="2400" dirty="0" smtClean="0"/>
              <a:t> </a:t>
            </a:r>
            <a:r>
              <a:rPr lang="en-US" sz="2400" dirty="0" err="1" smtClean="0"/>
              <a:t>jooksukiiruse</a:t>
            </a:r>
            <a:r>
              <a:rPr lang="en-US" sz="2400" dirty="0" smtClean="0"/>
              <a:t> </a:t>
            </a:r>
            <a:r>
              <a:rPr lang="en-US" sz="2400" dirty="0" err="1" smtClean="0"/>
              <a:t>kestvuse</a:t>
            </a:r>
            <a:endParaRPr lang="en-US" sz="2400" dirty="0" smtClean="0"/>
          </a:p>
          <a:p>
            <a:pPr lvl="1"/>
            <a:r>
              <a:rPr lang="en-US" sz="2000" dirty="0" err="1" smtClean="0"/>
              <a:t>Trennid</a:t>
            </a:r>
            <a:r>
              <a:rPr lang="en-US" sz="2000" dirty="0" smtClean="0"/>
              <a:t> </a:t>
            </a:r>
            <a:r>
              <a:rPr lang="en-US" sz="2000" dirty="0" err="1" smtClean="0"/>
              <a:t>anaeroobse</a:t>
            </a:r>
            <a:r>
              <a:rPr lang="en-US" sz="2000" dirty="0" smtClean="0"/>
              <a:t> </a:t>
            </a:r>
            <a:r>
              <a:rPr lang="en-US" sz="2000" dirty="0" err="1" smtClean="0"/>
              <a:t>läve</a:t>
            </a:r>
            <a:r>
              <a:rPr lang="en-US" sz="2000" dirty="0" smtClean="0"/>
              <a:t> </a:t>
            </a:r>
            <a:r>
              <a:rPr lang="en-US" sz="2000" dirty="0" err="1" smtClean="0"/>
              <a:t>kiirusel</a:t>
            </a:r>
            <a:r>
              <a:rPr lang="en-US" sz="2000" dirty="0" smtClean="0"/>
              <a:t> (</a:t>
            </a:r>
            <a:r>
              <a:rPr lang="en-US" sz="2000" dirty="0" err="1" smtClean="0"/>
              <a:t>tempojooks</a:t>
            </a:r>
            <a:r>
              <a:rPr lang="en-US" sz="2000" dirty="0" smtClean="0"/>
              <a:t>, </a:t>
            </a:r>
            <a:r>
              <a:rPr lang="en-US" sz="2000" dirty="0" err="1" smtClean="0"/>
              <a:t>tõusva</a:t>
            </a:r>
            <a:r>
              <a:rPr lang="en-US" sz="2000" dirty="0" smtClean="0"/>
              <a:t> </a:t>
            </a:r>
            <a:r>
              <a:rPr lang="en-US" sz="2000" dirty="0" err="1" smtClean="0"/>
              <a:t>kiirusega</a:t>
            </a:r>
            <a:r>
              <a:rPr lang="en-US" sz="2000" dirty="0" smtClean="0"/>
              <a:t> </a:t>
            </a:r>
            <a:r>
              <a:rPr lang="en-US" sz="2000" dirty="0" err="1" smtClean="0"/>
              <a:t>jooks</a:t>
            </a:r>
            <a:r>
              <a:rPr lang="en-US" sz="2000" dirty="0" smtClean="0"/>
              <a:t>, </a:t>
            </a:r>
            <a:r>
              <a:rPr lang="en-US" sz="2000" dirty="0" err="1" smtClean="0"/>
              <a:t>ekstensiivsed</a:t>
            </a:r>
            <a:r>
              <a:rPr lang="en-US" sz="2000" dirty="0" smtClean="0"/>
              <a:t> </a:t>
            </a:r>
            <a:r>
              <a:rPr lang="en-US" sz="2000" dirty="0" err="1" smtClean="0"/>
              <a:t>lõigud</a:t>
            </a:r>
            <a:r>
              <a:rPr lang="en-US" sz="2000" dirty="0" smtClean="0"/>
              <a:t> 1-7 km, </a:t>
            </a:r>
            <a:r>
              <a:rPr lang="en-US" sz="2000" dirty="0" err="1" smtClean="0"/>
              <a:t>ekstensiivne</a:t>
            </a:r>
            <a:r>
              <a:rPr lang="en-US" sz="2000" dirty="0" smtClean="0"/>
              <a:t> </a:t>
            </a:r>
            <a:r>
              <a:rPr lang="en-US" sz="2000" dirty="0" err="1" smtClean="0"/>
              <a:t>mäkkejooks</a:t>
            </a:r>
            <a:r>
              <a:rPr lang="en-US" sz="2000" dirty="0" smtClean="0"/>
              <a:t> </a:t>
            </a:r>
            <a:r>
              <a:rPr lang="en-US" sz="2000" dirty="0" err="1" smtClean="0"/>
              <a:t>ja</a:t>
            </a:r>
            <a:r>
              <a:rPr lang="en-US" sz="2000" dirty="0" smtClean="0"/>
              <a:t> </a:t>
            </a:r>
            <a:r>
              <a:rPr lang="en-US" sz="2000" dirty="0" err="1" smtClean="0"/>
              <a:t>võistlused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Parim</a:t>
            </a:r>
            <a:r>
              <a:rPr lang="en-US" sz="2000" dirty="0" smtClean="0"/>
              <a:t> </a:t>
            </a:r>
            <a:r>
              <a:rPr lang="en-US" sz="2000" dirty="0" err="1" smtClean="0"/>
              <a:t>maratonijooksja</a:t>
            </a:r>
            <a:r>
              <a:rPr lang="en-US" sz="2000" dirty="0" smtClean="0"/>
              <a:t> </a:t>
            </a:r>
            <a:r>
              <a:rPr lang="en-US" sz="2000" dirty="0" err="1" smtClean="0"/>
              <a:t>aeroobse</a:t>
            </a:r>
            <a:r>
              <a:rPr lang="en-US" sz="2000" dirty="0" smtClean="0"/>
              <a:t> </a:t>
            </a:r>
            <a:r>
              <a:rPr lang="en-US" sz="2000" dirty="0" err="1" smtClean="0"/>
              <a:t>võimsuse</a:t>
            </a:r>
            <a:r>
              <a:rPr lang="en-US" sz="2000" dirty="0" smtClean="0"/>
              <a:t> </a:t>
            </a:r>
            <a:r>
              <a:rPr lang="en-US" sz="2000" dirty="0" err="1" smtClean="0"/>
              <a:t>tõstmise</a:t>
            </a:r>
            <a:r>
              <a:rPr lang="en-US" sz="2000" dirty="0" smtClean="0"/>
              <a:t> </a:t>
            </a:r>
            <a:r>
              <a:rPr lang="en-US" sz="2000" dirty="0" err="1" smtClean="0"/>
              <a:t>treening</a:t>
            </a:r>
            <a:r>
              <a:rPr lang="en-US" sz="2000" dirty="0" smtClean="0"/>
              <a:t> on </a:t>
            </a:r>
            <a:r>
              <a:rPr lang="en-US" sz="2000" dirty="0" err="1" smtClean="0"/>
              <a:t>võistlus</a:t>
            </a:r>
            <a:r>
              <a:rPr lang="en-US" sz="2000" dirty="0" smtClean="0"/>
              <a:t> 10-12 km </a:t>
            </a:r>
            <a:r>
              <a:rPr lang="en-US" sz="2000" dirty="0" err="1" smtClean="0"/>
              <a:t>distantsil</a:t>
            </a:r>
            <a:endParaRPr lang="en-US" sz="2000" dirty="0" smtClean="0"/>
          </a:p>
          <a:p>
            <a:r>
              <a:rPr lang="en-US" sz="2400" dirty="0" err="1" smtClean="0"/>
              <a:t>Aeroobne</a:t>
            </a:r>
            <a:r>
              <a:rPr lang="en-US" sz="2400" dirty="0" smtClean="0"/>
              <a:t> (</a:t>
            </a:r>
            <a:r>
              <a:rPr lang="en-US" sz="2400" dirty="0" err="1" smtClean="0"/>
              <a:t>üldine</a:t>
            </a:r>
            <a:r>
              <a:rPr lang="en-US" sz="2400" dirty="0" smtClean="0"/>
              <a:t>) </a:t>
            </a:r>
            <a:r>
              <a:rPr lang="en-US" sz="2400" dirty="0" err="1" smtClean="0"/>
              <a:t>vastupidavus</a:t>
            </a:r>
            <a:r>
              <a:rPr lang="en-US" sz="2400" dirty="0" smtClean="0"/>
              <a:t> – </a:t>
            </a:r>
            <a:r>
              <a:rPr lang="en-US" sz="2400" dirty="0" err="1" smtClean="0"/>
              <a:t>võime</a:t>
            </a:r>
            <a:r>
              <a:rPr lang="en-US" sz="2400" dirty="0" smtClean="0"/>
              <a:t> </a:t>
            </a:r>
            <a:r>
              <a:rPr lang="en-US" sz="2400" dirty="0" err="1" smtClean="0"/>
              <a:t>kauem</a:t>
            </a:r>
            <a:r>
              <a:rPr lang="en-US" sz="2400" dirty="0" smtClean="0"/>
              <a:t> </a:t>
            </a:r>
            <a:r>
              <a:rPr lang="en-US" sz="2400" dirty="0" err="1" smtClean="0"/>
              <a:t>kesta</a:t>
            </a:r>
            <a:endParaRPr lang="en-US" sz="2400" dirty="0" smtClean="0"/>
          </a:p>
          <a:p>
            <a:pPr lvl="1"/>
            <a:r>
              <a:rPr lang="en-US" sz="2000" dirty="0" err="1" smtClean="0"/>
              <a:t>Aeroobne</a:t>
            </a:r>
            <a:r>
              <a:rPr lang="en-US" sz="2000" dirty="0" smtClean="0"/>
              <a:t> </a:t>
            </a:r>
            <a:r>
              <a:rPr lang="en-US" sz="2000" dirty="0" err="1" smtClean="0"/>
              <a:t>võimsus</a:t>
            </a:r>
            <a:r>
              <a:rPr lang="en-US" sz="2000" dirty="0" smtClean="0"/>
              <a:t> – </a:t>
            </a:r>
            <a:r>
              <a:rPr lang="en-US" sz="2000" dirty="0" err="1" smtClean="0"/>
              <a:t>kvaliteet</a:t>
            </a:r>
            <a:r>
              <a:rPr lang="en-US" sz="2000" dirty="0" smtClean="0"/>
              <a:t>, </a:t>
            </a:r>
            <a:r>
              <a:rPr lang="en-US" sz="2000" dirty="0" err="1" smtClean="0"/>
              <a:t>vastupidavus</a:t>
            </a:r>
            <a:r>
              <a:rPr lang="en-US" sz="2000" dirty="0" smtClean="0"/>
              <a:t> – </a:t>
            </a:r>
            <a:r>
              <a:rPr lang="en-US" sz="2000" dirty="0" err="1" smtClean="0"/>
              <a:t>kvantiteet</a:t>
            </a:r>
            <a:endParaRPr lang="en-US" sz="2000" dirty="0" smtClean="0"/>
          </a:p>
          <a:p>
            <a:pPr lvl="1"/>
            <a:r>
              <a:rPr lang="en-US" sz="2000" dirty="0" err="1" smtClean="0"/>
              <a:t>Efektiivne</a:t>
            </a:r>
            <a:r>
              <a:rPr lang="en-US" sz="2000" dirty="0" smtClean="0"/>
              <a:t> </a:t>
            </a:r>
            <a:r>
              <a:rPr lang="en-US" sz="2000" dirty="0" err="1" smtClean="0"/>
              <a:t>treening</a:t>
            </a:r>
            <a:r>
              <a:rPr lang="en-US" sz="2000" dirty="0" smtClean="0"/>
              <a:t> </a:t>
            </a:r>
            <a:r>
              <a:rPr lang="en-US" sz="2000" dirty="0" err="1" smtClean="0"/>
              <a:t>aeroobse</a:t>
            </a:r>
            <a:r>
              <a:rPr lang="en-US" sz="2000" dirty="0" smtClean="0"/>
              <a:t> </a:t>
            </a:r>
            <a:r>
              <a:rPr lang="en-US" sz="2000" dirty="0" err="1" smtClean="0"/>
              <a:t>läve</a:t>
            </a:r>
            <a:r>
              <a:rPr lang="en-US" sz="2000" dirty="0" smtClean="0"/>
              <a:t> </a:t>
            </a:r>
            <a:r>
              <a:rPr lang="en-US" sz="2000" dirty="0" err="1" smtClean="0"/>
              <a:t>tasemel</a:t>
            </a:r>
            <a:r>
              <a:rPr lang="en-US" sz="2000" dirty="0" smtClean="0"/>
              <a:t> (2 </a:t>
            </a:r>
            <a:r>
              <a:rPr lang="en-US" sz="2000" dirty="0" err="1" smtClean="0"/>
              <a:t>mmol/l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Paula Radcliffe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Aeroobne lävekiirus 3.20 km-le</a:t>
            </a:r>
          </a:p>
          <a:p>
            <a:r>
              <a:rPr lang="et-EE" sz="2400" dirty="0" smtClean="0"/>
              <a:t>Anaeroobne lävekiirus 3.08 km-le</a:t>
            </a:r>
          </a:p>
          <a:p>
            <a:r>
              <a:rPr lang="et-EE" sz="2400" dirty="0" smtClean="0"/>
              <a:t>Maratoni MR 2:15.25 jooksmisel 3.12,7 km-le</a:t>
            </a:r>
          </a:p>
          <a:p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Aeroobne treening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Inimorganismi energeetikas domineerivad aeroobsed energiatootmise protsessid.</a:t>
            </a:r>
          </a:p>
          <a:p>
            <a:r>
              <a:rPr lang="et-EE" sz="2400" dirty="0" smtClean="0"/>
              <a:t>Aeroobsed harjutused parandavad südame ja veresoonte seisundit ning vähendavad keha rasvasisaldust.</a:t>
            </a:r>
          </a:p>
          <a:p>
            <a:r>
              <a:rPr lang="et-EE" sz="2400" dirty="0" smtClean="0"/>
              <a:t>Treening südame aeroobsel pulsisagedusel suurendab südame löögimahtu, alaneb puhkeoleku pulss ning tekib teisi positiivseid nihkeid organismis.</a:t>
            </a:r>
          </a:p>
          <a:p>
            <a:r>
              <a:rPr lang="et-EE" sz="2400" dirty="0" smtClean="0"/>
              <a:t>Aastatega mõõduka intensiivsusega aeroobset tegevust nimetatakse akumuleeritud mahuks.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Treeningute lihtsustatud jaotus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Võtmetreeningud:</a:t>
            </a:r>
          </a:p>
          <a:p>
            <a:pPr lvl="1"/>
            <a:r>
              <a:rPr lang="et-EE" dirty="0" smtClean="0"/>
              <a:t>Kiirustreening</a:t>
            </a:r>
          </a:p>
          <a:p>
            <a:pPr lvl="1"/>
            <a:r>
              <a:rPr lang="et-EE" dirty="0" smtClean="0"/>
              <a:t>Tempotreening</a:t>
            </a:r>
          </a:p>
          <a:p>
            <a:pPr lvl="1"/>
            <a:r>
              <a:rPr lang="et-EE" dirty="0" smtClean="0"/>
              <a:t>Pikk treening</a:t>
            </a:r>
          </a:p>
          <a:p>
            <a:r>
              <a:rPr lang="et-EE" dirty="0" smtClean="0"/>
              <a:t>Abistavad treeningud:</a:t>
            </a:r>
          </a:p>
          <a:p>
            <a:pPr lvl="1"/>
            <a:r>
              <a:rPr lang="et-EE" dirty="0" smtClean="0"/>
              <a:t>Aeroobne arendav jooks</a:t>
            </a:r>
          </a:p>
          <a:p>
            <a:pPr lvl="1"/>
            <a:r>
              <a:rPr lang="et-EE" dirty="0" smtClean="0"/>
              <a:t>Taastav jooks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Kiirustreening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Kiirustreeningu eesmärk on saada kiiremaks ja arendada aeroobset võimsust, jõudu, kiirust ja jooksutehnikat, parandada liigutuste ökonoomsust.</a:t>
            </a:r>
          </a:p>
          <a:p>
            <a:r>
              <a:rPr lang="et-EE" sz="2400" dirty="0" smtClean="0"/>
              <a:t>Kiirustreening – lõigud kuni 400 m</a:t>
            </a:r>
          </a:p>
          <a:p>
            <a:r>
              <a:rPr lang="et-EE" sz="2400" dirty="0" smtClean="0"/>
              <a:t>10 x 100-200 m, </a:t>
            </a:r>
          </a:p>
          <a:p>
            <a:r>
              <a:rPr lang="et-EE" sz="2400" dirty="0" smtClean="0"/>
              <a:t>2x (10 x 100-200 m)</a:t>
            </a:r>
          </a:p>
          <a:p>
            <a:r>
              <a:rPr lang="et-EE" sz="2400" dirty="0" smtClean="0"/>
              <a:t>10-12 x 400 m</a:t>
            </a:r>
          </a:p>
          <a:p>
            <a:r>
              <a:rPr lang="et-EE" sz="2400" dirty="0" smtClean="0"/>
              <a:t>3 x (5 x 400 m), iga seeria võib teha tõusva kiirusega</a:t>
            </a:r>
          </a:p>
          <a:p>
            <a:r>
              <a:rPr lang="et-EE" sz="2400" dirty="0" smtClean="0"/>
              <a:t>Lühikesed mäkkejooksud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2638</TotalTime>
  <Words>1646</Words>
  <Application>Microsoft Office PowerPoint</Application>
  <PresentationFormat>On-screen Show (4:3)</PresentationFormat>
  <Paragraphs>367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Sparta jooksulaager 2014</vt:lpstr>
      <vt:lpstr>Sissejuhatus</vt:lpstr>
      <vt:lpstr>Sissejuhatus </vt:lpstr>
      <vt:lpstr>Mõisted</vt:lpstr>
      <vt:lpstr>Aeroobne võimekus ja vastupidavus (R.Canova)</vt:lpstr>
      <vt:lpstr>Paula Radcliffe</vt:lpstr>
      <vt:lpstr>Aeroobne treening</vt:lpstr>
      <vt:lpstr>Treeningute lihtsustatud jaotus</vt:lpstr>
      <vt:lpstr>Kiirustreening</vt:lpstr>
      <vt:lpstr>Tempotreening</vt:lpstr>
      <vt:lpstr>Pikk treening</vt:lpstr>
      <vt:lpstr>Koormuse tõstmise põhimõte</vt:lpstr>
      <vt:lpstr>Jooksja jõutreening (lihastreening)</vt:lpstr>
      <vt:lpstr>Jooksja jõutreening (lihastreening)</vt:lpstr>
      <vt:lpstr>Jooksuharjutused ehk drillid</vt:lpstr>
      <vt:lpstr>Superkompensatsiooni reegel </vt:lpstr>
      <vt:lpstr>Superkompensatsioon</vt:lpstr>
      <vt:lpstr>Taastumine treeningust</vt:lpstr>
      <vt:lpstr>Taastumine treeningust</vt:lpstr>
      <vt:lpstr>Taastumine treeningust</vt:lpstr>
      <vt:lpstr>Treening ja puhkus</vt:lpstr>
      <vt:lpstr>Kasulik treeningtsoon vs ebaefektiivne tsoon</vt:lpstr>
      <vt:lpstr>Teaduslikult tõestatud väited (F. Horwill)</vt:lpstr>
      <vt:lpstr>Soovitused harrastusjooksjale</vt:lpstr>
      <vt:lpstr>Soovitused maratoniks valmistujale</vt:lpstr>
      <vt:lpstr>Ideaalne treeningnädal</vt:lpstr>
      <vt:lpstr>VDOT</vt:lpstr>
      <vt:lpstr>VDOT &amp; treeningu intensiivsus I</vt:lpstr>
      <vt:lpstr>VDOT &amp; treeningu intensiivsus II</vt:lpstr>
      <vt:lpstr>Minu soovitused</vt:lpstr>
      <vt:lpstr>Kuidas treeningud muuta huvitavamaks?</vt:lpstr>
      <vt:lpstr>Treeningute planeerimine</vt:lpstr>
      <vt:lpstr>Kaupo Sasmini treeningnädal märts 2014</vt:lpstr>
      <vt:lpstr>Parim treening on võistlus!</vt:lpstr>
      <vt:lpstr>Distants ei tapa, tapab tempo!</vt:lpstr>
      <vt:lpstr>Tänan!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Jooksupartnei koolitus</dc:title>
  <dc:creator>User Home</dc:creator>
  <cp:lastModifiedBy>eeata</cp:lastModifiedBy>
  <cp:revision>158</cp:revision>
  <dcterms:created xsi:type="dcterms:W3CDTF">2013-07-31T07:30:11Z</dcterms:created>
  <dcterms:modified xsi:type="dcterms:W3CDTF">2014-04-18T18:59:05Z</dcterms:modified>
</cp:coreProperties>
</file>